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sldx" ContentType="application/vnd.openxmlformats-officedocument.presentationml.slide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60" r:id="rId4"/>
    <p:sldId id="478" r:id="rId5"/>
    <p:sldId id="481" r:id="rId6"/>
    <p:sldId id="484" r:id="rId7"/>
    <p:sldId id="482" r:id="rId8"/>
    <p:sldId id="486" r:id="rId10"/>
    <p:sldId id="431" r:id="rId11"/>
    <p:sldId id="432" r:id="rId12"/>
    <p:sldId id="433" r:id="rId13"/>
    <p:sldId id="285" r:id="rId14"/>
    <p:sldId id="389" r:id="rId15"/>
    <p:sldId id="488" r:id="rId16"/>
    <p:sldId id="390" r:id="rId17"/>
    <p:sldId id="391" r:id="rId18"/>
    <p:sldId id="329" r:id="rId19"/>
    <p:sldId id="331" r:id="rId20"/>
    <p:sldId id="367" r:id="rId21"/>
    <p:sldId id="332" r:id="rId22"/>
    <p:sldId id="333" r:id="rId23"/>
    <p:sldId id="330" r:id="rId24"/>
    <p:sldId id="349" r:id="rId25"/>
    <p:sldId id="351" r:id="rId26"/>
    <p:sldId id="366" r:id="rId27"/>
    <p:sldId id="296" r:id="rId28"/>
    <p:sldId id="287" r:id="rId29"/>
    <p:sldId id="288" r:id="rId30"/>
    <p:sldId id="295" r:id="rId31"/>
    <p:sldId id="289" r:id="rId32"/>
    <p:sldId id="290" r:id="rId33"/>
    <p:sldId id="302" r:id="rId34"/>
    <p:sldId id="29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5" d="100"/>
          <a:sy n="95" d="100"/>
        </p:scale>
        <p:origin x="-178" y="-72"/>
      </p:cViewPr>
      <p:guideLst>
        <p:guide orient="horz" pos="2160"/>
        <p:guide pos="37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C0D98-2083-4CCF-8E9B-80D474EDEFE2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5F8F4-52B0-4018-8B95-086693AD5D9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26D5F0-D608-42B2-B84F-6503F414DFB2}" type="slidenum">
              <a:rPr lang="ru-RU" altLang="ru-RU" smtClean="0"/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3175"/>
            <a:ext cx="12204700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125538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351088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8351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CA5B96A-9263-4D76-8F15-088C68FBDDE6}" type="datetimeFigureOut">
              <a:rPr lang="ru-RU" smtClean="0"/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8D973792-9D18-4250-BC69-E47594FA510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1" Type="http://schemas.openxmlformats.org/officeDocument/2006/relationships/package" Target="../embeddings/Document1.docx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1" Type="http://schemas.openxmlformats.org/officeDocument/2006/relationships/package" Target="../embeddings/Slide1.sldx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1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58765" y="670560"/>
            <a:ext cx="6021070" cy="40836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highlight>
                  <a:srgbClr val="FF0000"/>
                </a:highlight>
                <a:latin typeface="Monotype Corsiva" panose="03010101010201010101" pitchFamily="66" charset="0"/>
              </a:rPr>
              <a:t>ШКОЛЬНОЕ ЛЕСНИЧЕСТВО</a:t>
            </a:r>
            <a:br>
              <a:rPr lang="ru-RU" dirty="0" smtClean="0">
                <a:solidFill>
                  <a:schemeClr val="bg1"/>
                </a:solidFill>
                <a:highlight>
                  <a:srgbClr val="FF0000"/>
                </a:highlight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«Юные лесоводы» </a:t>
            </a:r>
            <a:b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МБОУ СОШ </a:t>
            </a:r>
            <a:r>
              <a:rPr lang="ru-RU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с.Чаатинский</a:t>
            </a:r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b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им.К.О</a:t>
            </a:r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Шактаржыка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Госкомлес Тувы выбрал в качестве ключевого приоритета на 2017 год развитие школьных лесничеств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-141287"/>
            <a:ext cx="3038475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2079625" y="3815715"/>
            <a:ext cx="2428875" cy="1492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3600">
                <a:solidFill>
                  <a:schemeClr val="bg1"/>
                </a:solidFill>
                <a:highlight>
                  <a:srgbClr val="FF0000"/>
                </a:highlight>
              </a:rPr>
              <a:t>НАМ</a:t>
            </a:r>
            <a:endParaRPr lang="ru-RU" altLang="en-US" sz="3600">
              <a:solidFill>
                <a:schemeClr val="bg1"/>
              </a:solidFill>
              <a:highlight>
                <a:srgbClr val="FF0000"/>
              </a:highlight>
            </a:endParaRPr>
          </a:p>
          <a:p>
            <a:pPr algn="ctr"/>
            <a:r>
              <a:rPr lang="ru-RU" altLang="en-US" sz="3600">
                <a:solidFill>
                  <a:schemeClr val="bg1"/>
                </a:solidFill>
                <a:highlight>
                  <a:srgbClr val="FF0000"/>
                </a:highlight>
              </a:rPr>
              <a:t>20 ЛЕТ</a:t>
            </a:r>
            <a:endParaRPr lang="ru-RU" altLang="en-US" sz="360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" name="Таблица 6"/>
          <p:cNvGraphicFramePr/>
          <p:nvPr>
            <p:custDataLst>
              <p:tags r:id="rId1"/>
            </p:custDataLst>
          </p:nvPr>
        </p:nvGraphicFramePr>
        <p:xfrm>
          <a:off x="326390" y="62230"/>
          <a:ext cx="3683000" cy="3631565"/>
        </p:xfrm>
        <a:graphic>
          <a:graphicData uri="http://schemas.openxmlformats.org/drawingml/2006/table">
            <a:tbl>
              <a:tblPr/>
              <a:tblGrid>
                <a:gridCol w="714375"/>
                <a:gridCol w="2968625"/>
              </a:tblGrid>
              <a:tr h="83185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8.3</a:t>
                      </a:r>
                      <a:endParaRPr sz="1800" b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Борьба с вредными организмами:</a:t>
                      </a:r>
                      <a:endParaRPr sz="1800" b="1" i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87630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8.3.1</a:t>
                      </a:r>
                      <a:endParaRPr sz="16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нефтевание кладок непарного шелкопряда</a:t>
                      </a:r>
                      <a:endParaRPr sz="1600" i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87757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8.3.2</a:t>
                      </a:r>
                      <a:endParaRPr sz="16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наложение клеевых колец на стволы</a:t>
                      </a:r>
                      <a:endParaRPr sz="16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2197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8.3.3</a:t>
                      </a:r>
                      <a:endParaRPr sz="16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выкопка ловчих ям </a:t>
                      </a:r>
                      <a:endParaRPr sz="16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2387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6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600">
                          <a:latin typeface="Times New Roman" panose="02020603050405020304"/>
                          <a:ea typeface="Times New Roman" panose="02020603050405020304"/>
                        </a:rPr>
                        <a:t>отлов и сбор насекомых </a:t>
                      </a:r>
                      <a:endParaRPr sz="16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/>
          <p:nvPr>
            <p:custDataLst>
              <p:tags r:id="rId2"/>
            </p:custDataLst>
          </p:nvPr>
        </p:nvGraphicFramePr>
        <p:xfrm>
          <a:off x="4161790" y="0"/>
          <a:ext cx="8087995" cy="7689850"/>
        </p:xfrm>
        <a:graphic>
          <a:graphicData uri="http://schemas.openxmlformats.org/drawingml/2006/table">
            <a:tbl>
              <a:tblPr/>
              <a:tblGrid>
                <a:gridCol w="939165"/>
                <a:gridCol w="5795010"/>
                <a:gridCol w="1353820"/>
              </a:tblGrid>
              <a:tr h="37020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8.4</a:t>
                      </a:r>
                      <a:endParaRPr sz="1800" b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Охрана и благоустройство лесов</a:t>
                      </a:r>
                      <a:endParaRPr sz="1800" b="1" i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5209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8.4.1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обустройство мест отдыха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2 шт.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259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8.4.2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установка скамеек (шт.)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4 шт.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195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8.4.3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оборудование места сбора мусора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 шт.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195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8.4.4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оборудование костровищ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322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8.4.5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иное (указать)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7531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8.4.6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Очистка лесов от захламления и загрязнения (мусора)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100 кв. м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7531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8.4.7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Уход за памятниками, обелисками, мемориалами и пр.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1/4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85090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8.4.8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Уход за водными объектами (родники, ручьи и пр.)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Исследование, очистка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259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8.4.9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Изготовление и размещение аншлагов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количество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195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8.4.10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Сбор макулатуры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10 кг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7975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8.5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Освещение практической деятельности школьного лесничества: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259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8.5.1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Школьные стенгазеты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5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0322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8.5.2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публикации на сайте школы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7467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8.5.3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публикации в социальных сетях и мессенджерах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57531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8.5.4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публикации в электронных и печатных СМИ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550"/>
            <a:ext cx="10515600" cy="818515"/>
          </a:xfrm>
        </p:spPr>
        <p:txBody>
          <a:bodyPr>
            <a:normAutofit/>
          </a:bodyPr>
          <a:lstStyle/>
          <a:p>
            <a:r>
              <a:rPr lang="ru-RU" dirty="0"/>
              <a:t>МЫ НЕ ДЕЛАЕМ ЧУДЕС, МЫ СПАЧАЕМ ЛЕС</a:t>
            </a:r>
            <a:endParaRPr lang="ru-RU" dirty="0"/>
          </a:p>
        </p:txBody>
      </p:sp>
      <p:pic>
        <p:nvPicPr>
          <p:cNvPr id="10" name="Изображение 1" descr="IMG_41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7669530" y="2611120"/>
            <a:ext cx="4030345" cy="369189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" y="762635"/>
            <a:ext cx="4723765" cy="354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1234\Desktop\квитанции\чыж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390" y="1184910"/>
            <a:ext cx="3279140" cy="38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ШКОЛЬНЫЕ СТЕНГАЗЕТЫ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 descr="20211023_082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595" y="995045"/>
            <a:ext cx="3702685" cy="3074670"/>
          </a:xfrm>
          <a:prstGeom prst="rect">
            <a:avLst/>
          </a:prstGeom>
        </p:spPr>
      </p:pic>
      <p:pic>
        <p:nvPicPr>
          <p:cNvPr id="5" name="Изображение 4" descr="20211023_0825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410" y="3235960"/>
            <a:ext cx="4339590" cy="3547110"/>
          </a:xfrm>
          <a:prstGeom prst="rect">
            <a:avLst/>
          </a:prstGeom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30" y="2543810"/>
            <a:ext cx="4272280" cy="3088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77330" y="3705103"/>
            <a:ext cx="10699227" cy="558140"/>
          </a:xfrm>
        </p:spPr>
        <p:txBody>
          <a:bodyPr>
            <a:normAutofit fontScale="90000"/>
          </a:bodyPr>
          <a:lstStyle/>
          <a:p>
            <a:br>
              <a:rPr 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Публикации в СМИ:</a:t>
            </a:r>
            <a:b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i="1" dirty="0"/>
              <a:t> 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092200" y="2018665"/>
          <a:ext cx="8051800" cy="224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Документ" r:id="rId1" imgW="5934710" imgH="911225" progId="Word.Document.12">
                  <p:embed/>
                </p:oleObj>
              </mc:Choice>
              <mc:Fallback>
                <p:oleObj name="Документ" r:id="rId1" imgW="5934710" imgH="911225" progId="Word.Document.12">
                  <p:embed/>
                  <p:pic>
                    <p:nvPicPr>
                      <p:cNvPr id="0" name="Изображение 620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92200" y="2018665"/>
                        <a:ext cx="8051800" cy="2244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 txBox="1"/>
          <p:nvPr/>
        </p:nvSpPr>
        <p:spPr>
          <a:xfrm>
            <a:off x="829733" y="762000"/>
            <a:ext cx="10699227" cy="805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Просветительская деятельность в соответствии с общим планом работы школьного лесничества.</a:t>
            </a:r>
            <a:b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i="1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92529" y="4368327"/>
          <a:ext cx="7968920" cy="16506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32934"/>
                <a:gridCol w="2267572"/>
                <a:gridCol w="2268414"/>
              </a:tblGrid>
              <a:tr h="1100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публикаций в СМИ о деятельности школьных лесничеств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Районный уровень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Республиканский уровень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ПРАКТИЧЕСКИЕ РАБОТЫ С ЛЕСНИЧИМ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8595" y="911225"/>
            <a:ext cx="4007485" cy="3006090"/>
          </a:xfrm>
          <a:prstGeom prst="rect">
            <a:avLst/>
          </a:prstGeom>
        </p:spPr>
      </p:pic>
      <p:pic>
        <p:nvPicPr>
          <p:cNvPr id="6" name="Изображение 5" descr="Байрат1 — копи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615" y="925830"/>
            <a:ext cx="3858260" cy="3006090"/>
          </a:xfrm>
          <a:prstGeom prst="rect">
            <a:avLst/>
          </a:prstGeom>
        </p:spPr>
      </p:pic>
      <p:pic>
        <p:nvPicPr>
          <p:cNvPr id="33" name="Изображение 1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" y="3867150"/>
            <a:ext cx="4007485" cy="288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Изображение 2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210" y="3931920"/>
            <a:ext cx="3796665" cy="2830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70" y="911225"/>
            <a:ext cx="3941445" cy="2956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90" y="3931920"/>
            <a:ext cx="3856856" cy="289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РАБОТА В ПИТОМНИКЕ, В КАБИНЕТЕ ШЛ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Рисунок 5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441763" y="3204466"/>
            <a:ext cx="3783416" cy="270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Администратор\Мои документы\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145" y="2252980"/>
            <a:ext cx="4251960" cy="305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4" descr="J:\выпускной\Новая папка\DSCN26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503" y="901687"/>
            <a:ext cx="3765524" cy="2766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Средства массовой информации о нас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 sz="2000"/>
              <a:t>          Как отличить мужской и женский вид саженцев? Со знаниями по данному вопросу со школьниками поделилась </a:t>
            </a:r>
            <a:r>
              <a:rPr lang="ru-RU" altLang="en-US" sz="2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методист Национального музея Валерия Чаш-ооловна Донгак, </a:t>
            </a:r>
            <a:r>
              <a:rPr lang="ru-RU" altLang="en-US" sz="2000"/>
              <a:t>которая на выходные дни приняла участие в проекте министерства сельского хозяйства Тувы по посадке и взращиванию облепихи.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         23 октября 2023 года на полях села Чодураа Улуг-Хемского района прошли сельскохозяйственные работы по посадке облепихи. Саженцы этой ценной ягодной культуры, привезенные из Алтая, высадили на </a:t>
            </a:r>
            <a:r>
              <a:rPr lang="ru-RU" altLang="en-US" sz="2000">
                <a:solidFill>
                  <a:srgbClr val="FF0000"/>
                </a:solidFill>
              </a:rPr>
              <a:t>14 гектарах </a:t>
            </a:r>
            <a:r>
              <a:rPr lang="ru-RU" altLang="en-US" sz="2000"/>
              <a:t>полей крестьянско-фермерского кооператива А.Б. Дадар-оола. Помощь в высадке сеянцев оказали Совет отцов сумона Чааты и </a:t>
            </a:r>
            <a:r>
              <a:rPr lang="ru-RU" altLang="en-US" sz="2000">
                <a:solidFill>
                  <a:srgbClr val="FF0000"/>
                </a:solidFill>
              </a:rPr>
              <a:t>члены школьного лесничества «Юные лесоводы». </a:t>
            </a:r>
            <a:r>
              <a:rPr lang="ru-RU" altLang="en-US" sz="2000"/>
              <a:t>Здесь открылось малое инновационное предприятие по выращиванию облепихи.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          Методист Национального музея Валерия Чаш-ооловна Донгак провела беседу со школьниками о технологии посадки, поделилась знаниями по отличию мужского и женского вида саженцев, также многими другими советами.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          Яркий солнечный октябрьский день разогревал в душах и сердцах ребят желание создать небольшой, но очень важный для них участок будущего сада. Горящие глаза и высокая работоспособность были этому подтверждением. В их глазах читалось интерес и познание!</a:t>
            </a:r>
            <a:endParaRPr lang="ru-RU" altLang="en-US"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3200"/>
              <a:t>Очистка лесов от захламления и загрязнения (мусора)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10270" y="1182370"/>
            <a:ext cx="3422015" cy="25673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0" y="1033780"/>
            <a:ext cx="3576320" cy="27863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45" y="3914775"/>
            <a:ext cx="3406140" cy="288163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5" y="3942715"/>
            <a:ext cx="2557780" cy="3037840"/>
          </a:xfrm>
          <a:prstGeom prst="rect">
            <a:avLst/>
          </a:prstGeom>
        </p:spPr>
      </p:pic>
      <p:pic>
        <p:nvPicPr>
          <p:cNvPr id="9" name="Изображение 1"/>
          <p:cNvPicPr/>
          <p:nvPr/>
        </p:nvPicPr>
        <p:blipFill>
          <a:blip r:embed="rId5"/>
        </p:blipFill>
        <p:spPr>
          <a:xfrm>
            <a:off x="176530" y="973455"/>
            <a:ext cx="4030345" cy="2846705"/>
          </a:xfrm>
          <a:prstGeom prst="rect">
            <a:avLst/>
          </a:prstGeom>
        </p:spPr>
      </p:pic>
      <p:pic>
        <p:nvPicPr>
          <p:cNvPr id="10" name="Изображение 2"/>
          <p:cNvPicPr/>
          <p:nvPr/>
        </p:nvPicPr>
        <p:blipFill>
          <a:blip r:embed="rId6"/>
        </p:blipFill>
        <p:spPr>
          <a:xfrm>
            <a:off x="4843145" y="3916045"/>
            <a:ext cx="3529330" cy="288036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245" y="3915410"/>
            <a:ext cx="2355215" cy="29317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0500"/>
            <a:ext cx="11582400" cy="582930"/>
          </a:xfrm>
        </p:spPr>
        <p:txBody>
          <a:bodyPr/>
          <a:p>
            <a:r>
              <a:rPr lang="ru-RU" altLang="en-US" sz="3200"/>
              <a:t>ОБУСТРОЙСТВО И ОЧИСТКА ТЕРРИТОРРИЙ ОТДЫХА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695" y="3550285"/>
            <a:ext cx="3955415" cy="3086735"/>
          </a:xfrm>
          <a:prstGeom prst="rect">
            <a:avLst/>
          </a:prstGeom>
        </p:spPr>
      </p:pic>
      <p:pic>
        <p:nvPicPr>
          <p:cNvPr id="23" name="Изображение 23"/>
          <p:cNvPicPr/>
          <p:nvPr/>
        </p:nvPicPr>
        <p:blipFill>
          <a:blip r:embed="rId2"/>
        </p:blipFill>
        <p:spPr>
          <a:xfrm>
            <a:off x="0" y="894715"/>
            <a:ext cx="4055745" cy="2534285"/>
          </a:xfrm>
          <a:prstGeom prst="rect">
            <a:avLst/>
          </a:prstGeom>
        </p:spPr>
      </p:pic>
      <p:pic>
        <p:nvPicPr>
          <p:cNvPr id="25" name="Изображение 25"/>
          <p:cNvPicPr/>
          <p:nvPr/>
        </p:nvPicPr>
        <p:blipFill>
          <a:blip r:embed="rId3"/>
        </p:blipFill>
        <p:spPr>
          <a:xfrm>
            <a:off x="4055745" y="894715"/>
            <a:ext cx="3942715" cy="2530475"/>
          </a:xfrm>
          <a:prstGeom prst="rect">
            <a:avLst/>
          </a:prstGeom>
        </p:spPr>
      </p:pic>
      <p:pic>
        <p:nvPicPr>
          <p:cNvPr id="29" name="Изображение 29"/>
          <p:cNvPicPr/>
          <p:nvPr/>
        </p:nvPicPr>
        <p:blipFill>
          <a:blip r:embed="rId4"/>
        </p:blipFill>
        <p:spPr>
          <a:xfrm>
            <a:off x="8007985" y="892810"/>
            <a:ext cx="3750310" cy="2534285"/>
          </a:xfrm>
          <a:prstGeom prst="rect">
            <a:avLst/>
          </a:prstGeom>
        </p:spPr>
      </p:pic>
      <p:pic>
        <p:nvPicPr>
          <p:cNvPr id="27" name="Изображение 27"/>
          <p:cNvPicPr/>
          <p:nvPr/>
        </p:nvPicPr>
        <p:blipFill>
          <a:blip r:embed="rId5"/>
        </p:blipFill>
        <p:spPr>
          <a:xfrm>
            <a:off x="4055745" y="3546475"/>
            <a:ext cx="3952240" cy="3079750"/>
          </a:xfrm>
          <a:prstGeom prst="rect">
            <a:avLst/>
          </a:prstGeom>
        </p:spPr>
      </p:pic>
      <p:pic>
        <p:nvPicPr>
          <p:cNvPr id="28" name="Изображение 28"/>
          <p:cNvPicPr/>
          <p:nvPr/>
        </p:nvPicPr>
        <p:blipFill>
          <a:blip r:embed="rId6"/>
        </p:blipFill>
        <p:spPr>
          <a:xfrm>
            <a:off x="8105775" y="3546475"/>
            <a:ext cx="3819525" cy="304927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818640" y="5782945"/>
            <a:ext cx="22364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800">
                <a:solidFill>
                  <a:schemeClr val="bg1"/>
                </a:solidFill>
                <a:highlight>
                  <a:srgbClr val="FF0000"/>
                </a:highlight>
              </a:rPr>
              <a:t>до</a:t>
            </a:r>
            <a:endParaRPr lang="ru-RU" altLang="en-US" sz="480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517515" y="5850255"/>
            <a:ext cx="2042160" cy="74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4000">
                <a:solidFill>
                  <a:schemeClr val="bg1"/>
                </a:solidFill>
                <a:highlight>
                  <a:srgbClr val="FF0000"/>
                </a:highlight>
              </a:rPr>
              <a:t>после</a:t>
            </a:r>
            <a:endParaRPr lang="ru-RU" altLang="en-US" sz="400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9037955" y="60331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olidFill>
                  <a:schemeClr val="bg1"/>
                </a:solidFill>
                <a:highlight>
                  <a:srgbClr val="FF0000"/>
                </a:highlight>
              </a:rPr>
              <a:t>ШЛАГБАУМ</a:t>
            </a:r>
            <a:endParaRPr lang="ru-RU" altLang="en-US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 sz="2000"/>
              <a:t>          Акция «Сад победы». В акции приняли участие педагоги и члены школьного </a:t>
            </a:r>
            <a:r>
              <a:rPr lang="ru-RU" altLang="en-US" sz="2000">
                <a:solidFill>
                  <a:srgbClr val="C00000"/>
                </a:solidFill>
              </a:rPr>
              <a:t>лесничества «Юные лесоводы».</a:t>
            </a:r>
            <a:r>
              <a:rPr lang="ru-RU" altLang="en-US" sz="2000"/>
              <a:t> Ухаживали за посаженными облепихами, вспоминая о защитниках Родины, благодаря которым живут сейчас. Цель данной акции: расширение у учащихся знаний о Великой Отечественной войне 1941-1945 гг., ее защитниках и их подвигах, развитие и реализация социальной, творческой, интеллектуальной инициативы учащихся; развитие добровольческого (волонтерского) движения.</a:t>
            </a:r>
            <a:endParaRPr lang="ru-RU" altLang="en-US" sz="2000"/>
          </a:p>
          <a:p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          Мы помним подвиг нашего народа,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          Солдат, погибших в огненном бою.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          С победой принесли они свободу,</a:t>
            </a:r>
            <a:endParaRPr lang="ru-RU" altLang="en-US" sz="2000"/>
          </a:p>
          <a:p>
            <a:pPr marL="0" indent="0">
              <a:buNone/>
            </a:pPr>
            <a:r>
              <a:rPr lang="ru-RU" altLang="en-US" sz="2000"/>
              <a:t>          Спасая мир в жестокую войну.</a:t>
            </a:r>
            <a:endParaRPr lang="ru-RU" altLang="en-US" sz="20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3135630"/>
            <a:ext cx="10972800" cy="58674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500380" y="113030"/>
            <a:ext cx="10963275" cy="7874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ru-RU" altLang="en-US"/>
              <a:t>  О нас  </a:t>
            </a:r>
            <a:r>
              <a:rPr lang="ru-RU" altLang="en-US" sz="3200">
                <a:solidFill>
                  <a:srgbClr val="FFFF00"/>
                </a:solidFill>
              </a:rPr>
              <a:t>ВК МБОУ СОШ с.Чааты им.К.О Шактаржыка  </a:t>
            </a:r>
            <a:r>
              <a:rPr lang="ru-RU" altLang="en-US" sz="3200">
                <a:solidFill>
                  <a:schemeClr val="bg1"/>
                </a:solidFill>
              </a:rPr>
              <a:t>   </a:t>
            </a:r>
            <a:endParaRPr lang="ru-RU" altLang="en-US" sz="3200">
              <a:solidFill>
                <a:schemeClr val="bg1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110" y="3135630"/>
            <a:ext cx="486029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" y="222250"/>
            <a:ext cx="11590655" cy="5422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Даж</a:t>
            </a: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ы-Даваа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Айлан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Ондаровна</a:t>
            </a:r>
            <a:r>
              <a:rPr lang="ru-RU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-руководитель школьного лесничества</a:t>
            </a:r>
            <a:endParaRPr lang="ru-RU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9387" y="1344345"/>
            <a:ext cx="4453247" cy="542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 географии и биологии высшей категории</a:t>
            </a:r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Победитель конкурса лучших учителей России-2011,2021гг;</a:t>
            </a:r>
            <a:endParaRPr lang="ru-RU" dirty="0" smtClean="0"/>
          </a:p>
          <a:p>
            <a:pPr indent="0" algn="l">
              <a:buFont typeface="Arial" panose="020B0604020202020204" pitchFamily="34" charset="0"/>
              <a:buNone/>
            </a:pPr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Призер  Всероссийского конкурса </a:t>
            </a:r>
            <a:endParaRPr lang="ru-RU" dirty="0" smtClean="0"/>
          </a:p>
          <a:p>
            <a:pPr algn="l"/>
            <a:r>
              <a:rPr lang="ru-RU" dirty="0" smtClean="0"/>
              <a:t>«Мой лучший урок-2017»;</a:t>
            </a:r>
            <a:endParaRPr lang="ru-RU" dirty="0" smtClean="0"/>
          </a:p>
          <a:p>
            <a:pPr algn="l"/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Победитель муниципального этапа конкурса «Лучший педагог-наставник»-2024;</a:t>
            </a:r>
            <a:endParaRPr lang="ru-RU" dirty="0" smtClean="0"/>
          </a:p>
          <a:p>
            <a:pPr indent="0" algn="l">
              <a:buFont typeface="Arial" panose="020B0604020202020204" pitchFamily="34" charset="0"/>
              <a:buNone/>
            </a:pPr>
            <a:endParaRPr lang="ru-RU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 smtClean="0"/>
              <a:t>Дипломант 3-й степени Республиканского конкурса « Лучший сотрудник детского оздоровительного лагеря»-2024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Руководит ШЛ с 2004года</a:t>
            </a:r>
            <a:endParaRPr lang="ru-RU" dirty="0" smtClean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93" y="14064145"/>
            <a:ext cx="2910709" cy="44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93" y="14216545"/>
            <a:ext cx="2910709" cy="44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мещающее содержимое 1"/>
          <p:cNvSpPr/>
          <p:nvPr>
            <p:ph sz="quarter" idx="4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3" name="Изображение 2" descr="20211005_1142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10" y="1344295"/>
            <a:ext cx="4675505" cy="54248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                АКЦИЯ «САД ПОБЕДЫ»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774065"/>
            <a:ext cx="5599430" cy="61709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30" y="838835"/>
            <a:ext cx="4603750" cy="29997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15" y="3350895"/>
            <a:ext cx="4386580" cy="3594100"/>
          </a:xfrm>
          <a:prstGeom prst="rect">
            <a:avLst/>
          </a:prstGeom>
        </p:spPr>
      </p:pic>
      <p:pic>
        <p:nvPicPr>
          <p:cNvPr id="30" name="Изображение 4" descr="IMG_256"/>
          <p:cNvPicPr>
            <a:picLocks noChangeAspect="1"/>
          </p:cNvPicPr>
          <p:nvPr/>
        </p:nvPicPr>
        <p:blipFill>
          <a:blip r:embed="rId4"/>
          <a:srcRect l="29203" t="250" r="22730" b="19417"/>
          <a:stretch>
            <a:fillRect/>
          </a:stretch>
        </p:blipFill>
        <p:spPr>
          <a:xfrm>
            <a:off x="5599430" y="3750945"/>
            <a:ext cx="2394585" cy="319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3180" y="1362710"/>
            <a:ext cx="1960245" cy="2024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3713480" cy="33166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20" y="0"/>
            <a:ext cx="4830445" cy="36226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165" y="0"/>
            <a:ext cx="3779520" cy="37795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085" y="3316605"/>
            <a:ext cx="4831080" cy="349440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" y="3316605"/>
            <a:ext cx="3676015" cy="3458845"/>
          </a:xfrm>
          <a:prstGeom prst="rect">
            <a:avLst/>
          </a:prstGeom>
        </p:spPr>
      </p:pic>
      <p:pic>
        <p:nvPicPr>
          <p:cNvPr id="3" name="Изображение 2" descr="IMG_2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925" y="3316605"/>
            <a:ext cx="3921760" cy="3541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3601085" y="191135"/>
            <a:ext cx="4874895" cy="481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3200" b="1">
                <a:solidFill>
                  <a:srgbClr val="FF0000"/>
                </a:solidFill>
              </a:rPr>
              <a:t>ПОСАДКА ОБЛЕПИХИ</a:t>
            </a:r>
            <a:endParaRPr lang="ru-RU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УЧАСТИЕ В ЭКОЛОГИЧЕСКИХ АКЦИЯХ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ru-RU" altLang="en-US"/>
              <a:t>        10 мая стал одним из незабываемым днем для жителей нашего села. В этот день состоялась встреча с знаменитым на всю Республику земляком, мастером спорта РФ по боксу, обладателя пояса WBO Oriental, профессиональным боксером Артыш Лопсан.</a:t>
            </a:r>
            <a:endParaRPr lang="ru-RU" altLang="en-US"/>
          </a:p>
          <a:p>
            <a:pPr marL="0" indent="0">
              <a:buNone/>
            </a:pPr>
            <a:r>
              <a:rPr lang="ru-RU" altLang="en-US"/>
              <a:t>    Совет Отцов сумона Чааты, учащиеся школы, члены школьного лесничества «Юные лесоводы» участвовали в проекте «Чодураада-чодураалар». Вместе с известным спортсменом посадили черемуху. Мы помогаем улучшать качество жизни Донгактаров за счет создания новых зеленых локаций. </a:t>
            </a:r>
            <a:endParaRPr lang="ru-RU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9735" y="13335"/>
            <a:ext cx="7498080" cy="754380"/>
          </a:xfrm>
        </p:spPr>
        <p:txBody>
          <a:bodyPr>
            <a:normAutofit/>
          </a:bodyPr>
          <a:p>
            <a:r>
              <a:rPr lang="ru-RU" altLang="en-US" sz="3555">
                <a:solidFill>
                  <a:schemeClr val="bg1"/>
                </a:solidFill>
              </a:rPr>
              <a:t>Проект «Чодураада-чодураалар» </a:t>
            </a:r>
            <a:endParaRPr lang="ru-RU" altLang="en-US" sz="3555">
              <a:solidFill>
                <a:schemeClr val="bg1"/>
              </a:solidFill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08345" y="692785"/>
            <a:ext cx="5661660" cy="42437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0" y="3429635"/>
            <a:ext cx="5706110" cy="34061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857250"/>
            <a:ext cx="4209415" cy="423608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96570" y="5182235"/>
            <a:ext cx="4993005" cy="396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b="1"/>
              <a:t>    Знаменитый боксер России, наш земляк Артыш Лопсан дал старт проекту, посадил черемуху в родном поселке Чодураа (май 2024г)</a:t>
            </a:r>
            <a:endParaRPr lang="ru-RU" altLang="en-US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                    НАЕДИНЕ С ПРИРОДОЙ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592435" y="4730115"/>
            <a:ext cx="1344295" cy="1344295"/>
          </a:xfrm>
          <a:prstGeom prst="rect">
            <a:avLst/>
          </a:prstGeom>
        </p:spPr>
      </p:pic>
      <p:pic>
        <p:nvPicPr>
          <p:cNvPr id="9" name="Изображение 9"/>
          <p:cNvPicPr/>
          <p:nvPr/>
        </p:nvPicPr>
        <p:blipFill>
          <a:blip r:embed="rId2"/>
        </p:blipFill>
        <p:spPr>
          <a:xfrm>
            <a:off x="609600" y="867410"/>
            <a:ext cx="4089400" cy="2957195"/>
          </a:xfrm>
          <a:prstGeom prst="rect">
            <a:avLst/>
          </a:prstGeom>
        </p:spPr>
      </p:pic>
      <p:pic>
        <p:nvPicPr>
          <p:cNvPr id="10" name="Изображение 10"/>
          <p:cNvPicPr/>
          <p:nvPr/>
        </p:nvPicPr>
        <p:blipFill>
          <a:blip r:embed="rId3"/>
        </p:blipFill>
        <p:spPr>
          <a:xfrm>
            <a:off x="6036310" y="867410"/>
            <a:ext cx="4465955" cy="2704465"/>
          </a:xfrm>
          <a:prstGeom prst="rect">
            <a:avLst/>
          </a:prstGeom>
        </p:spPr>
      </p:pic>
      <p:pic>
        <p:nvPicPr>
          <p:cNvPr id="12" name="Изображение 12"/>
          <p:cNvPicPr/>
          <p:nvPr/>
        </p:nvPicPr>
        <p:blipFill>
          <a:blip r:embed="rId4"/>
        </p:blipFill>
        <p:spPr>
          <a:xfrm>
            <a:off x="608965" y="4044315"/>
            <a:ext cx="4089400" cy="2508250"/>
          </a:xfrm>
          <a:prstGeom prst="rect">
            <a:avLst/>
          </a:prstGeom>
        </p:spPr>
      </p:pic>
      <p:pic>
        <p:nvPicPr>
          <p:cNvPr id="13" name="Изображение 13"/>
          <p:cNvPicPr/>
          <p:nvPr/>
        </p:nvPicPr>
        <p:blipFill>
          <a:blip r:embed="rId5"/>
        </p:blipFill>
        <p:spPr>
          <a:xfrm>
            <a:off x="6036310" y="3824605"/>
            <a:ext cx="4615815" cy="28695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153"/>
            <a:ext cx="5780342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42" y="0"/>
            <a:ext cx="5941485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84" y="3081528"/>
            <a:ext cx="5030113" cy="377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" y="4969764"/>
            <a:ext cx="4288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МУЛЬЧИРОВАНИЕ ПЛОДОВЫХ ДЕРЕВЬЕВ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3697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Волонтерская деятельность</a:t>
            </a: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 </a:t>
            </a:r>
            <a:b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64051"/>
            <a:ext cx="8596668" cy="3880773"/>
          </a:xfrm>
        </p:spPr>
        <p:txBody>
          <a:bodyPr/>
          <a:lstStyle/>
          <a:p>
            <a:pPr lvl="0"/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/>
              <a:t>Помощь в заготовке дров престарелым жителям поселка </a:t>
            </a:r>
            <a:endParaRPr lang="ru-RU" dirty="0"/>
          </a:p>
          <a:p>
            <a:pPr lvl="0"/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Заготовка лекарственного сырья.</a:t>
            </a:r>
            <a:endParaRPr lang="ru-RU" dirty="0"/>
          </a:p>
          <a:p>
            <a:pPr lvl="0"/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Уборка и благоустройство территории поселка</a:t>
            </a:r>
            <a:r>
              <a:rPr lang="ru-RU" dirty="0" smtClean="0"/>
              <a:t>.</a:t>
            </a:r>
            <a:endParaRPr lang="ru-RU" dirty="0" smtClean="0"/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4" name="Рисунок 3" descr="C:\Documents and Settings\Admin\Мои документы\Авам Документ\Херек Документилер\КЕК\ЗДИ\ЗДпоИКТ на 2009-2010 у.г\отчеты ЗДпоИТ  Чааты  2009-2010уг\фото школьников МОУ СОШ с.Чааты\DSC01297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5565" y="3113700"/>
            <a:ext cx="3395974" cy="2346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Admin\Мои документы\Авам Документ\Херек Документилер\Новая папка\Дапыыдай чурук\Тапыдай\DSC00001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206" y="4041387"/>
            <a:ext cx="3698436" cy="264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Admin\Мои документы\Авам Документ\Херек Документилер\Новая папка\Дапыыдай чурук\Тапыдай\DSC00001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8510" y="3255305"/>
            <a:ext cx="3175684" cy="255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Admin\Мои документы\Авам Документ\Херек Документилер\Новая папка\Дапыыдай чурук\Тапыдай\DSC00001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1321" y="3912790"/>
            <a:ext cx="3226809" cy="294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2763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Эколого-просветительская деятельность</a:t>
            </a:r>
            <a:b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10185"/>
            <a:ext cx="10595717" cy="544545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Формы работы: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Экологическая тропа 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Выпуск буклетов, листовок,  плакатов, обращения к общественности.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Операция «От чистого двора- до чистой планеты»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Совета лесничества в комиссии по благоустройству поселка.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листовок и плакатов по охране природы и борьбе с пожарами.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Кабинет экологии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Алдынай 013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33830" y="609599"/>
            <a:ext cx="3558085" cy="2775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Admin\Мои документы\таштып\1-1\P10308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23" y="4197402"/>
            <a:ext cx="3543514" cy="266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718" y="4149346"/>
            <a:ext cx="3783416" cy="270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8" name="Picture 4" descr="C:\Users\1234\Desktop\КОНКУРС ШЛ-2022\20211023_08243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764" y="3492631"/>
            <a:ext cx="5155236" cy="338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1234\Desktop\КОНКУРС ШЛ-2022\20211023_082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1" y="0"/>
            <a:ext cx="5175249" cy="34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1234\Desktop\КОНКУРС ШЛ-2022\20211023_082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036765" cy="698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09615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Исследовательская  и опытническая деятельность</a:t>
            </a:r>
            <a:b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33015"/>
            <a:ext cx="10909614" cy="559558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        </a:t>
            </a:r>
            <a:r>
              <a:rPr lang="ru-RU" sz="2000" dirty="0"/>
              <a:t>Воспитанники школьного лесничества «Юные лесоводы» ежегодно принимают участие в  районных, республиканских конференциях и олимпиадах по экологии. Ребята хорошо знают теорию знания лесоводства и постоянно участвуют в различных конкурсах: на счету у них уже призовые места  в республиканских конкурсах школьных лесничеств, участие в </a:t>
            </a:r>
            <a:r>
              <a:rPr lang="ru-RU" sz="2000" dirty="0" err="1"/>
              <a:t>кожуунных</a:t>
            </a:r>
            <a:r>
              <a:rPr lang="ru-RU" sz="2000" dirty="0"/>
              <a:t> конкурсах, где они так же заняли призовые места</a:t>
            </a:r>
            <a:r>
              <a:rPr lang="ru-RU" sz="2000" dirty="0" smtClean="0"/>
              <a:t>.</a:t>
            </a: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r>
              <a:rPr lang="ru-RU" sz="2000" dirty="0"/>
              <a:t> 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61832" y="3065628"/>
            <a:ext cx="5934501" cy="379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Documents and Settings\Администратор\Мои документы\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1835" y="3076503"/>
            <a:ext cx="3105371" cy="2259772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0275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5761" y="4572000"/>
            <a:ext cx="2988859" cy="2285999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545" y="1145540"/>
            <a:ext cx="10402570" cy="5278755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Движение юных лесоводов ‑ это особая страница в истории нашей школы. Это особая         форма участия юных в мире исследования лесных тайн на практике – участия активного, действенного, с реальными трудовыми результатами.</a:t>
            </a:r>
            <a:endParaRPr lang="ru-RU" sz="2400" dirty="0"/>
          </a:p>
          <a:p>
            <a:r>
              <a:rPr lang="ru-RU" sz="2400" dirty="0"/>
              <a:t>   Издавна территория </a:t>
            </a:r>
            <a:r>
              <a:rPr lang="ru-RU" sz="2400" dirty="0" err="1"/>
              <a:t>с.Чааты</a:t>
            </a:r>
            <a:r>
              <a:rPr lang="ru-RU" sz="2400" dirty="0"/>
              <a:t> </a:t>
            </a:r>
            <a:r>
              <a:rPr lang="ru-RU" sz="2400" dirty="0" err="1"/>
              <a:t>Улуг-Хемского</a:t>
            </a:r>
            <a:r>
              <a:rPr lang="ru-RU" sz="2400" dirty="0"/>
              <a:t> </a:t>
            </a:r>
            <a:r>
              <a:rPr lang="ru-RU" sz="2400" dirty="0" err="1"/>
              <a:t>кожууна</a:t>
            </a:r>
            <a:r>
              <a:rPr lang="ru-RU" sz="2400" dirty="0"/>
              <a:t> располагалась в лесном массиве Республики Тыва и население занималось заготовкой и переработкой древесины, посадками леса, охотой и рыбной ловлей, и детям всегда прививалась особая любовь к лесным богатствам. Со временем на территории </a:t>
            </a:r>
            <a:r>
              <a:rPr lang="ru-RU" sz="2400" dirty="0" err="1"/>
              <a:t>сумона</a:t>
            </a:r>
            <a:r>
              <a:rPr lang="ru-RU" sz="2400" dirty="0"/>
              <a:t> создавали уникальный своего рода питомник -  лесное хозяйство и вместе с ним школьное лесничество. Ребята местной школы вели сбор семян, шишек хвойных пород, лекарственного сырья, выращивали сеянцы и саженцы в питомнике, занимались их посадкой в лесном массиве.</a:t>
            </a:r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092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ЭКСКУРСИИ И  ПОХОДЫ</a:t>
            </a:r>
            <a:b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10018" y="15421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110018" y="1528549"/>
          <a:ext cx="7105934" cy="5329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Слайд" r:id="rId1" imgW="4572000" imgH="3429000" progId="PowerPoint.Slide.12">
                  <p:embed/>
                </p:oleObj>
              </mc:Choice>
              <mc:Fallback>
                <p:oleObj name="Слайд" r:id="rId1" imgW="4572000" imgH="3429000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0018" y="1528549"/>
                        <a:ext cx="7105934" cy="53294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Призеры и финалисты Всероссийского фестиваля творческих открытий и инициатив «Леонардо»</a:t>
            </a:r>
            <a:endParaRPr lang="ru-RU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C:\Users\1234\Desktop\ДОКУМЕНТЫ\Раб стол июнь2023\ЛЕОНАРДО 2023\IMG_1495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5263">
            <a:off x="172920" y="2749215"/>
            <a:ext cx="4548430" cy="34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05" y="2410397"/>
            <a:ext cx="49561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самоличенко\Pictures\анимашки\spasibo-42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8" y="533896"/>
            <a:ext cx="4376605" cy="32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Прямоугольник 1"/>
          <p:cNvSpPr>
            <a:spLocks noChangeArrowheads="1"/>
          </p:cNvSpPr>
          <p:nvPr/>
        </p:nvSpPr>
        <p:spPr bwMode="auto">
          <a:xfrm>
            <a:off x="2743200" y="3200402"/>
            <a:ext cx="9448800" cy="343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ru-RU" altLang="ru-RU" sz="2400" i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</a:t>
            </a:r>
            <a:endParaRPr lang="ru-RU" altLang="ru-RU" sz="2400" i="1" dirty="0" smtClean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ru-RU" altLang="ru-RU" sz="2400" i="1" dirty="0" smtClean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А в заключении я хочу сказать: всегда ставь своей целью добраться до луны, ведь даже если это у тебя не получится, ты, по крайней мере, приблизишься к звездам.</a:t>
            </a:r>
            <a:endParaRPr lang="ru-RU" altLang="ru-RU" i="1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None/>
            </a:pPr>
            <a:endParaRPr lang="ru-RU" altLang="ru-RU" sz="2400" dirty="0"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1234\Downloads\Осн лесов титул_page-0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0" y="0"/>
            <a:ext cx="5751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367528" cy="376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1" y="3236976"/>
            <a:ext cx="2586679" cy="334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4996180" y="6105525"/>
            <a:ext cx="5565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solidFill>
                  <a:srgbClr val="FF0000"/>
                </a:solidFill>
              </a:rPr>
              <a:t>РАБОТАЕМ ПО АВТОРСКОЙ ПРОГРАММЕ</a:t>
            </a:r>
            <a:endParaRPr lang="ru-RU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01700" cy="732312"/>
          </a:xfrm>
        </p:spPr>
        <p:txBody>
          <a:bodyPr>
            <a:noAutofit/>
          </a:bodyPr>
          <a:lstStyle/>
          <a:p>
            <a:r>
              <a:rPr lang="ru-RU" sz="44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Реализация дополнительных программ.</a:t>
            </a:r>
            <a:br>
              <a:rPr lang="ru-RU" sz="44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166370" y="873760"/>
          <a:ext cx="11960225" cy="61995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15490"/>
                <a:gridCol w="2049145"/>
                <a:gridCol w="1964055"/>
                <a:gridCol w="1678305"/>
                <a:gridCol w="986790"/>
                <a:gridCol w="1776095"/>
                <a:gridCol w="1490345"/>
              </a:tblGrid>
              <a:tr h="2789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образовательной программы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Формы организации занятий (кружковая работа, 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факульта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тивы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элективные курсы и др.)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Вид программы (авторская, типовая, модифицированная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Сроки реализации программы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часов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Ф.И.О. педагога (специалиста),  проводившего занятия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91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«Основы лесоводства»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Внеурочная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деятельность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«Воспитание экологией»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(1-4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Модифицированная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4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года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136 ч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Чимиске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Чечена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Николаевна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Учитель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0035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«Юный исследова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тель»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(8-10 кл)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Модифицированная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1год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34ч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Дажы-Даваа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Айлан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Ондаровна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Учитель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553" marR="43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" y="1912620"/>
            <a:ext cx="11290300" cy="136525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Сведения </a:t>
            </a:r>
            <a:r>
              <a:rPr lang="ru-RU" sz="4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о школьном лесничестве </a:t>
            </a:r>
            <a:b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18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Разработано </a:t>
            </a: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  <a:t>нормативно-правовая база: договор о сотрудничестве, положение о школьном лесничестве, определены основные направления работы.</a:t>
            </a:r>
            <a:b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ea typeface="+mn-ea"/>
                <a:cs typeface="+mn-cs"/>
              </a:rPr>
            </a:br>
            <a:br>
              <a:rPr lang="ru-RU" sz="4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br>
              <a:rPr lang="ru-RU" sz="48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48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96884" y="2398817"/>
          <a:ext cx="10284471" cy="404948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80049"/>
                <a:gridCol w="1307895"/>
                <a:gridCol w="1665280"/>
                <a:gridCol w="1665280"/>
                <a:gridCol w="1421989"/>
                <a:gridCol w="1421989"/>
                <a:gridCol w="1421989"/>
              </a:tblGrid>
              <a:tr h="10123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школьного лесничества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Руководитель школьного лесничества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(от общеобразовательного учреждения (далее – ОУ)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Руководитель школьного лесничества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(от базового лесничества)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101237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Ф.И.О.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Контактная информация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Ф.И.О.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Должность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Контактная информация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4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Юные лесоводы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Дажы-Даваа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Айлан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Ондаровна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Учитель географии и биологии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Тел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8-961-894-79-79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email adazhi-davaa@mail.ru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24/06/1965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Казаков Владимир Валентинович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Шагонарское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Спец.ЛХУ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8-394(36)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2-14-35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556723" cy="132080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Сведения о площадях, закрепленных и используемых школьным лесничеством:</a:t>
            </a:r>
            <a:br>
              <a:rPr lang="ru-RU" sz="44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938150" y="2327563"/>
          <a:ext cx="8775865" cy="26838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905183"/>
                <a:gridCol w="2424436"/>
                <a:gridCol w="1723123"/>
                <a:gridCol w="1723123"/>
              </a:tblGrid>
              <a:tr h="6709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Лесной фонд, га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Школьный питомник, м</a:t>
                      </a:r>
                      <a:r>
                        <a:rPr lang="ru-RU" sz="16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Теплицы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134191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общая площадь, м</a:t>
                      </a:r>
                      <a:r>
                        <a:rPr lang="ru-RU" sz="16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 га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" name="Таблица 7"/>
          <p:cNvGraphicFramePr/>
          <p:nvPr>
            <p:custDataLst>
              <p:tags r:id="rId1"/>
            </p:custDataLst>
          </p:nvPr>
        </p:nvGraphicFramePr>
        <p:xfrm>
          <a:off x="1186180" y="138430"/>
          <a:ext cx="9067165" cy="6485890"/>
        </p:xfrm>
        <a:graphic>
          <a:graphicData uri="http://schemas.openxmlformats.org/drawingml/2006/table">
            <a:tbl>
              <a:tblPr/>
              <a:tblGrid>
                <a:gridCol w="1087755"/>
                <a:gridCol w="6609080"/>
                <a:gridCol w="1370330"/>
              </a:tblGrid>
              <a:tr h="27368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№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Критерий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Результат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0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 b="1">
                          <a:latin typeface="Times New Roman" panose="02020603050405020304"/>
                          <a:ea typeface="Times New Roman" panose="02020603050405020304"/>
                        </a:rPr>
                        <a:t>Дажы-Даваа Айлан Ондаровна-учитель географии и биологии</a:t>
                      </a:r>
                      <a:endParaRPr sz="1400" b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0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 b="1">
                          <a:latin typeface="Times New Roman" panose="02020603050405020304"/>
                          <a:ea typeface="Times New Roman" panose="02020603050405020304"/>
                        </a:rPr>
                        <a:t>Спирина Светлана Юрьевна-специалист лесного хозяйства</a:t>
                      </a:r>
                      <a:endParaRPr sz="1400" b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069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Год основания школьного лесничества-2004г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3878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Период руководства школьным лесничеством -20 лет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4005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5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Количество чел. в школьном лесничестве -27 учащихся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43700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6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Количество теоретических занятий,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проводимых: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руководителем школьного лесничества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наставником школьного лесничества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 34 часа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 17 часов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55067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7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Количество практических занятий,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проводимых: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руководителем школьного лесничества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наставником школьного лесничества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 panose="02020603050405020304"/>
                          <a:ea typeface="Times New Roman" panose="02020603050405020304"/>
                        </a:rPr>
                        <a:t>10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уч. часы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>
                          <a:latin typeface="Times New Roman" panose="02020603050405020304"/>
                          <a:ea typeface="Times New Roman" panose="02020603050405020304"/>
                        </a:rPr>
                        <a:t>7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уч. часы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3500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800">
                          <a:latin typeface="Times New Roman" panose="02020603050405020304"/>
                          <a:ea typeface="Times New Roman" panose="02020603050405020304"/>
                        </a:rPr>
                        <a:t>8</a:t>
                      </a:r>
                      <a:endParaRPr sz="8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Результаты практической деятельности школьного лесничества за учебный год: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" name="Таблица 7"/>
          <p:cNvGraphicFramePr/>
          <p:nvPr>
            <p:custDataLst>
              <p:tags r:id="rId1"/>
            </p:custDataLst>
          </p:nvPr>
        </p:nvGraphicFramePr>
        <p:xfrm>
          <a:off x="198120" y="482600"/>
          <a:ext cx="5099685" cy="6083300"/>
        </p:xfrm>
        <a:graphic>
          <a:graphicData uri="http://schemas.openxmlformats.org/drawingml/2006/table">
            <a:tbl>
              <a:tblPr/>
              <a:tblGrid>
                <a:gridCol w="611505"/>
                <a:gridCol w="2680335"/>
                <a:gridCol w="1807845"/>
              </a:tblGrid>
              <a:tr h="49085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8.1</a:t>
                      </a:r>
                      <a:endParaRPr sz="1800" b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Воспроизводство лесов:</a:t>
                      </a:r>
                      <a:endParaRPr sz="1800" b="1" i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8958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8.1.1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Посадка деревьев и кустарников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2000/500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9149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8.1.2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Создание лесных культур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2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га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48336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8.1.3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Облесение неудобных под сельскохозяйственное использование земель (оврагов, балок и пр.)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 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га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9085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8.1.4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Посев семян древесных пород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0,02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кв. м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81546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8.1.5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Уход за сеянцами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SimSun" panose="02010600030101010101" pitchFamily="2" charset="-122"/>
                        </a:rPr>
                        <a:t>Лиственница сибирская.</a:t>
                      </a:r>
                      <a:r>
                        <a:rPr sz="1400">
                          <a:latin typeface="Times New Roman" panose="02020603050405020304"/>
                          <a:ea typeface="SimSun" panose="02010600030101010101" pitchFamily="2" charset="-122"/>
                        </a:rPr>
                        <a:t>Прополка, полив/100 кв.м</a:t>
                      </a:r>
                      <a:endParaRPr sz="1400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SimSun" panose="02010600030101010101" pitchFamily="2" charset="-122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82169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8.1.6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Заготовка семян, шишек, плодов по породам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г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/>
          <p:nvPr>
            <p:custDataLst>
              <p:tags r:id="rId2"/>
            </p:custDataLst>
          </p:nvPr>
        </p:nvGraphicFramePr>
        <p:xfrm>
          <a:off x="5866765" y="414020"/>
          <a:ext cx="5671185" cy="6221095"/>
        </p:xfrm>
        <a:graphic>
          <a:graphicData uri="http://schemas.openxmlformats.org/drawingml/2006/table">
            <a:tbl>
              <a:tblPr/>
              <a:tblGrid>
                <a:gridCol w="680085"/>
                <a:gridCol w="2980690"/>
                <a:gridCol w="2010410"/>
              </a:tblGrid>
              <a:tr h="41275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8.2</a:t>
                      </a:r>
                      <a:endParaRPr sz="1800" b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1">
                          <a:solidFill>
                            <a:schemeClr val="bg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Защита лесов:</a:t>
                      </a:r>
                      <a:endParaRPr sz="1800" b="1" i="1">
                        <a:solidFill>
                          <a:schemeClr val="bg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9342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8.2.1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Изготовление и развешивание гнездовий для птиц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шт.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8.2.2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Изготовление и развешивание кормушек для птиц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30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шт.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8.2.3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Обустройство подкормочных площадок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0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шт.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9278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8.2.4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Заготовка кормов для зимней подкормки птиц и зверей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15 </a:t>
                      </a: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кг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1338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8.3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 i="1">
                          <a:latin typeface="Times New Roman" panose="02020603050405020304"/>
                          <a:ea typeface="Times New Roman" panose="02020603050405020304"/>
                        </a:rPr>
                        <a:t>Борьба с вредными организмами:</a:t>
                      </a:r>
                      <a:endParaRPr sz="1400" i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8.3.1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нефтевание кладок непарного шелкопряда</a:t>
                      </a:r>
                      <a:endParaRPr sz="1400" i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691515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8.3.2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наложение клеевых колец на стволы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1402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8.3.3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выкопка ловчих ям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1402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отлов и сбор насекомых 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0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12750"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8.3.4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>
                          <a:latin typeface="Times New Roman" panose="02020603050405020304"/>
                          <a:ea typeface="Times New Roman" panose="02020603050405020304"/>
                        </a:rPr>
                        <a:t>иное (указать)</a:t>
                      </a: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400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941*488"/>
  <p:tag name="TABLE_ENDDRAG_RECT" val="13*68*941*488"/>
</p:tagLst>
</file>

<file path=ppt/tags/tag2.xml><?xml version="1.0" encoding="utf-8"?>
<p:tagLst xmlns:p="http://schemas.openxmlformats.org/presentationml/2006/main">
  <p:tag name="TABLE_ENDDRAG_ORIGIN_RECT" val="713*522"/>
  <p:tag name="TABLE_ENDDRAG_RECT" val="93*10*713*522"/>
</p:tagLst>
</file>

<file path=ppt/tags/tag3.xml><?xml version="1.0" encoding="utf-8"?>
<p:tagLst xmlns:p="http://schemas.openxmlformats.org/presentationml/2006/main">
  <p:tag name="TABLE_ENDDRAG_ORIGIN_RECT" val="401*448"/>
  <p:tag name="TABLE_ENDDRAG_RECT" val="15*68*401*448"/>
</p:tagLst>
</file>

<file path=ppt/tags/tag4.xml><?xml version="1.0" encoding="utf-8"?>
<p:tagLst xmlns:p="http://schemas.openxmlformats.org/presentationml/2006/main">
  <p:tag name="TABLE_ENDDRAG_ORIGIN_RECT" val="446*489"/>
  <p:tag name="TABLE_ENDDRAG_RECT" val="461*32*446*489"/>
</p:tagLst>
</file>

<file path=ppt/tags/tag5.xml><?xml version="1.0" encoding="utf-8"?>
<p:tagLst xmlns:p="http://schemas.openxmlformats.org/presentationml/2006/main">
  <p:tag name="TABLE_ENDDRAG_ORIGIN_RECT" val="290*285"/>
  <p:tag name="TABLE_ENDDRAG_RECT" val="25*4*290*285"/>
</p:tagLst>
</file>

<file path=ppt/tags/tag6.xml><?xml version="1.0" encoding="utf-8"?>
<p:tagLst xmlns:p="http://schemas.openxmlformats.org/presentationml/2006/main">
  <p:tag name="TABLE_ENDDRAG_ORIGIN_RECT" val="616*635"/>
  <p:tag name="TABLE_ENDDRAG_RECT" val="327*0*616*635"/>
</p:tagLst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10087</Words>
  <Application>WPS Presentation</Application>
  <PresentationFormat>Произвольный</PresentationFormat>
  <Paragraphs>563</Paragraphs>
  <Slides>32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Arial</vt:lpstr>
      <vt:lpstr>SimSun</vt:lpstr>
      <vt:lpstr>Wingdings</vt:lpstr>
      <vt:lpstr>Monotype Corsiva</vt:lpstr>
      <vt:lpstr>Times New Roman</vt:lpstr>
      <vt:lpstr>Microsoft YaHei</vt:lpstr>
      <vt:lpstr>Arial Unicode MS</vt:lpstr>
      <vt:lpstr>Calibri</vt:lpstr>
      <vt:lpstr>Times New Roman</vt:lpstr>
      <vt:lpstr>Data Pie Charts</vt:lpstr>
      <vt:lpstr>Word.Document.12</vt:lpstr>
      <vt:lpstr>PowerPoint.Slide.12</vt:lpstr>
      <vt:lpstr>ШКОЛЬНОЕ ЛЕСНИЧЕСТВО «Юные лесоводы»  МБОУ СОШ с.Чаатинский  им.К.О Шактаржыка</vt:lpstr>
      <vt:lpstr>Дажы-Даваа Айлан Ондаровна-руководитель школьного лесничества</vt:lpstr>
      <vt:lpstr>PowerPoint 演示文稿</vt:lpstr>
      <vt:lpstr>PowerPoint 演示文稿</vt:lpstr>
      <vt:lpstr>Реализация дополнительных программ. </vt:lpstr>
      <vt:lpstr>      Сведения о школьном лесничестве  Разработано нормативно-правовая база: договор о сотрудничестве, положение о школьном лесничестве, определены основные направления работы.   </vt:lpstr>
      <vt:lpstr>Сведения о площадях, закрепленных и используемых школьным лесничеством: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Публикации в СМИ:    </vt:lpstr>
      <vt:lpstr>ПРАКТИЧЕСКИЕ РАБОТЫ С ЛЕСНИЧИМ</vt:lpstr>
      <vt:lpstr>PowerPoint 演示文稿</vt:lpstr>
      <vt:lpstr>Средства массовой информации о нас</vt:lpstr>
      <vt:lpstr>Очистка лесов от захламления и загрязнения (мусора)</vt:lpstr>
      <vt:lpstr>ОБУСТРОЙСТВО И ОЧИСТКА ТЕРРИТОРРИЙ ОТДЫХА</vt:lpstr>
      <vt:lpstr>PowerPoint 演示文稿</vt:lpstr>
      <vt:lpstr>                АКЦИЯ «САД ПОБЕДЫ»</vt:lpstr>
      <vt:lpstr>PowerPoint 演示文稿</vt:lpstr>
      <vt:lpstr>УЧАСТИЕ В ЭКОЛОГИЧЕСКИХ АКЦИЯХ</vt:lpstr>
      <vt:lpstr>Проект «Чодураада-чодураалар» </vt:lpstr>
      <vt:lpstr>                    НАЕДИНЕ С ПРИРОДОЙ</vt:lpstr>
      <vt:lpstr>PowerPoint 演示文稿</vt:lpstr>
      <vt:lpstr>Волонтерская деятельность  </vt:lpstr>
      <vt:lpstr>Эколого-просветительская деятельность </vt:lpstr>
      <vt:lpstr>PowerPoint 演示文稿</vt:lpstr>
      <vt:lpstr>Исследовательская  и опытническая деятельность </vt:lpstr>
      <vt:lpstr>ЭКСКУРСИИ И  ПОХОДЫ </vt:lpstr>
      <vt:lpstr>Призеры и финалисты Всероссийского фестиваля творческих открытий и инициатив «Леонардо»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PRO100</dc:creator>
  <cp:lastModifiedBy>1234</cp:lastModifiedBy>
  <cp:revision>103</cp:revision>
  <dcterms:created xsi:type="dcterms:W3CDTF">2018-02-06T11:32:00Z</dcterms:created>
  <dcterms:modified xsi:type="dcterms:W3CDTF">2024-10-08T05:38:29Z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56656B11E929498C9AAB66454AF5735B_12</vt:lpwstr>
  </property>
  <property fmtid="{D5CDD505-2E9C-101B-9397-08002B2CF9AE}" pid="3" name="KSOProductBuildVer">
    <vt:lpwstr>1049-12.2.0.18283</vt:lpwstr>
  </property>
</Properties>
</file>